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144000" type="screen4x3"/>
  <p:notesSz cx="6888163" cy="100203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7BDFD"/>
    <a:srgbClr val="03E5FD"/>
    <a:srgbClr val="FD800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中間スタイル 2 - アクセント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73A0DAA-6AF3-43AB-8588-CEC1D06C72B9}" styleName="スタイル (中間)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スタイルなし、表のグリッド線なし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152" y="-174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0AB5F4-038B-46C9-AF0E-7278FD8DF0DF}" type="datetimeFigureOut">
              <a:rPr kumimoji="1" lang="ja-JP" altLang="en-US" smtClean="0"/>
              <a:t>2016/6/15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2B9AA0-5DCB-4279-B1F8-94C11DE2857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455692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0AB5F4-038B-46C9-AF0E-7278FD8DF0DF}" type="datetimeFigureOut">
              <a:rPr kumimoji="1" lang="ja-JP" altLang="en-US" smtClean="0"/>
              <a:t>2016/6/15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2B9AA0-5DCB-4279-B1F8-94C11DE2857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572663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257175" y="488951"/>
            <a:ext cx="3357563" cy="10401300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0AB5F4-038B-46C9-AF0E-7278FD8DF0DF}" type="datetimeFigureOut">
              <a:rPr kumimoji="1" lang="ja-JP" altLang="en-US" smtClean="0"/>
              <a:t>2016/6/15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2B9AA0-5DCB-4279-B1F8-94C11DE2857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923752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0AB5F4-038B-46C9-AF0E-7278FD8DF0DF}" type="datetimeFigureOut">
              <a:rPr kumimoji="1" lang="ja-JP" altLang="en-US" smtClean="0"/>
              <a:t>2016/6/15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2B9AA0-5DCB-4279-B1F8-94C11DE2857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51627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0AB5F4-038B-46C9-AF0E-7278FD8DF0DF}" type="datetimeFigureOut">
              <a:rPr kumimoji="1" lang="ja-JP" altLang="en-US" smtClean="0"/>
              <a:t>2016/6/15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2B9AA0-5DCB-4279-B1F8-94C11DE2857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803716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257175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2628900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0AB5F4-038B-46C9-AF0E-7278FD8DF0DF}" type="datetimeFigureOut">
              <a:rPr kumimoji="1" lang="ja-JP" altLang="en-US" smtClean="0"/>
              <a:t>2016/6/15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2B9AA0-5DCB-4279-B1F8-94C11DE2857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483872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0AB5F4-038B-46C9-AF0E-7278FD8DF0DF}" type="datetimeFigureOut">
              <a:rPr kumimoji="1" lang="ja-JP" altLang="en-US" smtClean="0"/>
              <a:t>2016/6/15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2B9AA0-5DCB-4279-B1F8-94C11DE2857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241838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0AB5F4-038B-46C9-AF0E-7278FD8DF0DF}" type="datetimeFigureOut">
              <a:rPr kumimoji="1" lang="ja-JP" altLang="en-US" smtClean="0"/>
              <a:t>2016/6/15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2B9AA0-5DCB-4279-B1F8-94C11DE2857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250121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0AB5F4-038B-46C9-AF0E-7278FD8DF0DF}" type="datetimeFigureOut">
              <a:rPr kumimoji="1" lang="ja-JP" altLang="en-US" smtClean="0"/>
              <a:t>2016/6/15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2B9AA0-5DCB-4279-B1F8-94C11DE2857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932706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0AB5F4-038B-46C9-AF0E-7278FD8DF0DF}" type="datetimeFigureOut">
              <a:rPr kumimoji="1" lang="ja-JP" altLang="en-US" smtClean="0"/>
              <a:t>2016/6/15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2B9AA0-5DCB-4279-B1F8-94C11DE2857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408942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0AB5F4-038B-46C9-AF0E-7278FD8DF0DF}" type="datetimeFigureOut">
              <a:rPr kumimoji="1" lang="ja-JP" altLang="en-US" smtClean="0"/>
              <a:t>2016/6/15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2B9AA0-5DCB-4279-B1F8-94C11DE2857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232059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0AB5F4-038B-46C9-AF0E-7278FD8DF0DF}" type="datetimeFigureOut">
              <a:rPr kumimoji="1" lang="ja-JP" altLang="en-US" smtClean="0"/>
              <a:t>2016/6/15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2B9AA0-5DCB-4279-B1F8-94C11DE2857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218526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図 1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17565" y="6197498"/>
            <a:ext cx="3264004" cy="594265"/>
          </a:xfrm>
          <a:prstGeom prst="rect">
            <a:avLst/>
          </a:prstGeom>
        </p:spPr>
      </p:pic>
      <p:pic>
        <p:nvPicPr>
          <p:cNvPr id="8" name="図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54" y="2888906"/>
            <a:ext cx="3723434" cy="4043695"/>
          </a:xfrm>
          <a:prstGeom prst="rect">
            <a:avLst/>
          </a:prstGeom>
        </p:spPr>
      </p:pic>
      <p:sp>
        <p:nvSpPr>
          <p:cNvPr id="4" name="テキスト ボックス 3"/>
          <p:cNvSpPr txBox="1"/>
          <p:nvPr/>
        </p:nvSpPr>
        <p:spPr>
          <a:xfrm>
            <a:off x="233416" y="25103"/>
            <a:ext cx="640749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lang="ja-JP" altLang="en-US" sz="2400" dirty="0"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</a:effectLst>
                <a:latin typeface="飴色フォント" panose="02000609000000000000" pitchFamily="1" charset="-128"/>
                <a:ea typeface="飴色フォント" panose="02000609000000000000" pitchFamily="1" charset="-128"/>
              </a:rPr>
              <a:t>★</a:t>
            </a:r>
            <a:r>
              <a:rPr lang="ja-JP" altLang="en-US" sz="2400" dirty="0" smtClean="0"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</a:effectLst>
                <a:latin typeface="飴色フォント" panose="02000609000000000000" pitchFamily="1" charset="-128"/>
                <a:ea typeface="飴色フォント" panose="02000609000000000000" pitchFamily="1" charset="-128"/>
              </a:rPr>
              <a:t>大分県最南端の離島★</a:t>
            </a:r>
            <a:endParaRPr kumimoji="1" lang="ja-JP" altLang="en-US" sz="2400" dirty="0">
              <a:effectLst>
                <a:glow rad="101600">
                  <a:schemeClr val="accent5">
                    <a:satMod val="175000"/>
                    <a:alpha val="40000"/>
                  </a:schemeClr>
                </a:glow>
              </a:effectLst>
              <a:latin typeface="飴色フォント" panose="02000609000000000000" pitchFamily="1" charset="-128"/>
              <a:ea typeface="飴色フォント" panose="02000609000000000000" pitchFamily="1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-39191" y="277243"/>
            <a:ext cx="6858000" cy="1323439"/>
          </a:xfrm>
          <a:prstGeom prst="rect">
            <a:avLst/>
          </a:prstGeom>
          <a:noFill/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ja-JP" altLang="en-US" sz="8000" b="1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glow rad="139700">
                    <a:schemeClr val="accent6">
                      <a:satMod val="175000"/>
                      <a:alpha val="40000"/>
                    </a:schemeClr>
                  </a:glow>
                </a:effectLst>
                <a:latin typeface="富士ポップ" panose="040F0709000000000000" pitchFamily="49" charset="-128"/>
                <a:ea typeface="富士ポップ" panose="040F0709000000000000" pitchFamily="49" charset="-128"/>
              </a:rPr>
              <a:t>ふか</a:t>
            </a:r>
            <a:r>
              <a:rPr lang="ja-JP" altLang="en-US" sz="8000" b="1" dirty="0" smtClean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glow rad="139700">
                    <a:schemeClr val="accent6">
                      <a:satMod val="175000"/>
                      <a:alpha val="40000"/>
                    </a:schemeClr>
                  </a:glow>
                </a:effectLst>
                <a:latin typeface="富士ポップ" panose="040F0709000000000000" pitchFamily="49" charset="-128"/>
                <a:ea typeface="富士ポップ" panose="040F0709000000000000" pitchFamily="49" charset="-128"/>
              </a:rPr>
              <a:t>しま</a:t>
            </a:r>
            <a:r>
              <a:rPr lang="en-US" altLang="ja-JP" sz="4400" b="1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glow rad="139700">
                    <a:schemeClr val="accent6">
                      <a:satMod val="175000"/>
                      <a:alpha val="40000"/>
                    </a:schemeClr>
                  </a:glow>
                </a:effectLst>
                <a:latin typeface="富士ポップ" panose="040F0709000000000000" pitchFamily="49" charset="-128"/>
                <a:ea typeface="富士ポップ" panose="040F0709000000000000" pitchFamily="49" charset="-128"/>
              </a:rPr>
              <a:t>(</a:t>
            </a:r>
            <a:r>
              <a:rPr lang="ja-JP" altLang="en-US" sz="4400" b="1" dirty="0" smtClean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glow rad="139700">
                    <a:schemeClr val="accent6">
                      <a:satMod val="175000"/>
                      <a:alpha val="40000"/>
                    </a:schemeClr>
                  </a:glow>
                </a:effectLst>
                <a:latin typeface="富士ポップ" panose="040F0709000000000000" pitchFamily="49" charset="-128"/>
                <a:ea typeface="富士ポップ" panose="040F0709000000000000" pitchFamily="49" charset="-128"/>
              </a:rPr>
              <a:t>深島</a:t>
            </a:r>
            <a:r>
              <a:rPr lang="en-US" altLang="ja-JP" sz="4400" b="1" dirty="0" smtClean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glow rad="139700">
                    <a:schemeClr val="accent6">
                      <a:satMod val="175000"/>
                      <a:alpha val="40000"/>
                    </a:schemeClr>
                  </a:glow>
                </a:effectLst>
                <a:latin typeface="富士ポップ" panose="040F0709000000000000" pitchFamily="49" charset="-128"/>
                <a:ea typeface="富士ポップ" panose="040F0709000000000000" pitchFamily="49" charset="-128"/>
              </a:rPr>
              <a:t>)</a:t>
            </a:r>
            <a:endParaRPr kumimoji="1" lang="ja-JP" altLang="en-US" sz="4400" b="1" dirty="0">
              <a:solidFill>
                <a:schemeClr val="tx1">
                  <a:lumMod val="95000"/>
                  <a:lumOff val="5000"/>
                </a:schemeClr>
              </a:solidFill>
              <a:effectLst>
                <a:glow rad="139700">
                  <a:schemeClr val="accent6">
                    <a:satMod val="175000"/>
                    <a:alpha val="40000"/>
                  </a:schemeClr>
                </a:glow>
              </a:effectLst>
              <a:latin typeface="富士ポップ" panose="040F0709000000000000" pitchFamily="49" charset="-128"/>
              <a:ea typeface="富士ポップ" panose="040F0709000000000000" pitchFamily="49" charset="-128"/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17190" y="1476244"/>
            <a:ext cx="6858000" cy="923330"/>
          </a:xfrm>
          <a:prstGeom prst="rect">
            <a:avLst/>
          </a:prstGeom>
          <a:noFill/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r"/>
            <a:r>
              <a:rPr lang="ja-JP" altLang="en-US" sz="5400" dirty="0" smtClean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glow rad="101600">
                    <a:schemeClr val="accent6">
                      <a:satMod val="175000"/>
                      <a:alpha val="40000"/>
                    </a:schemeClr>
                  </a:glow>
                </a:effectLst>
                <a:latin typeface="富士ポップ" panose="040F0709000000000000" pitchFamily="49" charset="-128"/>
                <a:ea typeface="富士ポップ" panose="040F0709000000000000" pitchFamily="49" charset="-128"/>
              </a:rPr>
              <a:t>であそぼう♪　</a:t>
            </a:r>
            <a:endParaRPr kumimoji="1" lang="ja-JP" altLang="en-US" sz="5400" dirty="0">
              <a:solidFill>
                <a:schemeClr val="tx1">
                  <a:lumMod val="95000"/>
                  <a:lumOff val="5000"/>
                </a:schemeClr>
              </a:solidFill>
              <a:effectLst>
                <a:glow rad="101600">
                  <a:schemeClr val="accent6">
                    <a:satMod val="175000"/>
                    <a:alpha val="40000"/>
                  </a:schemeClr>
                </a:glow>
              </a:effectLst>
              <a:latin typeface="富士ポップ" panose="040F0709000000000000" pitchFamily="49" charset="-128"/>
              <a:ea typeface="富士ポップ" panose="040F0709000000000000" pitchFamily="49" charset="-128"/>
            </a:endParaRPr>
          </a:p>
        </p:txBody>
      </p:sp>
      <p:sp>
        <p:nvSpPr>
          <p:cNvPr id="12" name="角丸四角形 11"/>
          <p:cNvSpPr/>
          <p:nvPr/>
        </p:nvSpPr>
        <p:spPr>
          <a:xfrm>
            <a:off x="548680" y="2929892"/>
            <a:ext cx="2808312" cy="498542"/>
          </a:xfrm>
          <a:prstGeom prst="roundRect">
            <a:avLst/>
          </a:prstGeom>
          <a:solidFill>
            <a:srgbClr val="FD800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dist"/>
            <a:r>
              <a:rPr kumimoji="1" lang="ja-JP" altLang="en-US" sz="2800" dirty="0" smtClean="0">
                <a:solidFill>
                  <a:schemeClr val="bg1"/>
                </a:solidFill>
                <a:latin typeface="ゆず ポップ A [M] Regular" panose="02000609000000000000" pitchFamily="1" charset="-128"/>
                <a:ea typeface="ゆず ポップ A [M] Regular" panose="02000609000000000000" pitchFamily="1" charset="-128"/>
              </a:rPr>
              <a:t>あそぶ</a:t>
            </a:r>
            <a:endParaRPr kumimoji="1" lang="ja-JP" altLang="en-US" sz="2800" dirty="0">
              <a:solidFill>
                <a:schemeClr val="bg1"/>
              </a:solidFill>
              <a:latin typeface="ゆず ポップ A [M] Regular" panose="02000609000000000000" pitchFamily="1" charset="-128"/>
              <a:ea typeface="ゆず ポップ A [M] Regular" panose="02000609000000000000" pitchFamily="1" charset="-128"/>
            </a:endParaRPr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208052" y="3508137"/>
            <a:ext cx="3148940" cy="28777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000" dirty="0" smtClean="0">
                <a:latin typeface="飴色フォント" panose="02000609000000000000" pitchFamily="1" charset="-128"/>
                <a:ea typeface="飴色フォント" panose="02000609000000000000" pitchFamily="1" charset="-128"/>
              </a:rPr>
              <a:t>＊キレイな海でおよぐ</a:t>
            </a:r>
            <a:endParaRPr kumimoji="1" lang="en-US" altLang="ja-JP" sz="2000" dirty="0" smtClean="0">
              <a:latin typeface="飴色フォント" panose="02000609000000000000" pitchFamily="1" charset="-128"/>
              <a:ea typeface="飴色フォント" panose="02000609000000000000" pitchFamily="1" charset="-128"/>
            </a:endParaRPr>
          </a:p>
          <a:p>
            <a:r>
              <a:rPr lang="ja-JP" altLang="en-US" sz="2000" dirty="0" smtClean="0">
                <a:latin typeface="飴色フォント" panose="02000609000000000000" pitchFamily="1" charset="-128"/>
                <a:ea typeface="飴色フォント" panose="02000609000000000000" pitchFamily="1" charset="-128"/>
              </a:rPr>
              <a:t>＊シュノーケリング</a:t>
            </a:r>
            <a:endParaRPr lang="en-US" altLang="ja-JP" sz="2000" dirty="0" smtClean="0">
              <a:latin typeface="飴色フォント" panose="02000609000000000000" pitchFamily="1" charset="-128"/>
              <a:ea typeface="飴色フォント" panose="02000609000000000000" pitchFamily="1" charset="-128"/>
            </a:endParaRPr>
          </a:p>
          <a:p>
            <a:r>
              <a:rPr lang="ja-JP" altLang="en-US" sz="1100" dirty="0" smtClean="0">
                <a:latin typeface="飴色フォント" panose="02000609000000000000" pitchFamily="1" charset="-128"/>
                <a:ea typeface="飴色フォント" panose="02000609000000000000" pitchFamily="1" charset="-128"/>
              </a:rPr>
              <a:t>　（レンタルやガイドできます）</a:t>
            </a:r>
            <a:endParaRPr lang="en-US" altLang="ja-JP" sz="1100" dirty="0" smtClean="0">
              <a:latin typeface="飴色フォント" panose="02000609000000000000" pitchFamily="1" charset="-128"/>
              <a:ea typeface="飴色フォント" panose="02000609000000000000" pitchFamily="1" charset="-128"/>
            </a:endParaRPr>
          </a:p>
          <a:p>
            <a:r>
              <a:rPr kumimoji="1" lang="ja-JP" altLang="en-US" sz="2000" dirty="0" smtClean="0">
                <a:latin typeface="飴色フォント" panose="02000609000000000000" pitchFamily="1" charset="-128"/>
                <a:ea typeface="飴色フォント" panose="02000609000000000000" pitchFamily="1" charset="-128"/>
              </a:rPr>
              <a:t>＊シーカヤック</a:t>
            </a:r>
            <a:endParaRPr kumimoji="1" lang="en-US" altLang="ja-JP" sz="2000" dirty="0" smtClean="0">
              <a:latin typeface="飴色フォント" panose="02000609000000000000" pitchFamily="1" charset="-128"/>
              <a:ea typeface="飴色フォント" panose="02000609000000000000" pitchFamily="1" charset="-128"/>
            </a:endParaRPr>
          </a:p>
          <a:p>
            <a:r>
              <a:rPr lang="ja-JP" altLang="en-US" sz="2000" dirty="0" smtClean="0">
                <a:latin typeface="飴色フォント" panose="02000609000000000000" pitchFamily="1" charset="-128"/>
                <a:ea typeface="飴色フォント" panose="02000609000000000000" pitchFamily="1" charset="-128"/>
              </a:rPr>
              <a:t>＊磯あそび</a:t>
            </a:r>
            <a:endParaRPr lang="en-US" altLang="ja-JP" sz="2000" dirty="0">
              <a:latin typeface="飴色フォント" panose="02000609000000000000" pitchFamily="1" charset="-128"/>
              <a:ea typeface="飴色フォント" panose="02000609000000000000" pitchFamily="1" charset="-128"/>
            </a:endParaRPr>
          </a:p>
          <a:p>
            <a:r>
              <a:rPr kumimoji="1" lang="ja-JP" altLang="en-US" sz="2000" dirty="0" smtClean="0">
                <a:latin typeface="飴色フォント" panose="02000609000000000000" pitchFamily="1" charset="-128"/>
                <a:ea typeface="飴色フォント" panose="02000609000000000000" pitchFamily="1" charset="-128"/>
              </a:rPr>
              <a:t>＊泊まる</a:t>
            </a:r>
            <a:endParaRPr kumimoji="1" lang="en-US" altLang="ja-JP" sz="2000" dirty="0">
              <a:latin typeface="飴色フォント" panose="02000609000000000000" pitchFamily="1" charset="-128"/>
              <a:ea typeface="飴色フォント" panose="02000609000000000000" pitchFamily="1" charset="-128"/>
            </a:endParaRPr>
          </a:p>
          <a:p>
            <a:endParaRPr kumimoji="1" lang="en-US" altLang="ja-JP" sz="1400" dirty="0">
              <a:latin typeface="飴色フォント" panose="02000609000000000000" pitchFamily="1" charset="-128"/>
              <a:ea typeface="飴色フォント" panose="02000609000000000000" pitchFamily="1" charset="-128"/>
            </a:endParaRPr>
          </a:p>
          <a:p>
            <a:r>
              <a:rPr lang="en-US" altLang="ja-JP" sz="1400" dirty="0" smtClean="0">
                <a:latin typeface="飴色フォント" panose="02000609000000000000" pitchFamily="1" charset="-128"/>
                <a:ea typeface="飴色フォント" panose="02000609000000000000" pitchFamily="1" charset="-128"/>
              </a:rPr>
              <a:t>※</a:t>
            </a:r>
            <a:r>
              <a:rPr lang="ja-JP" altLang="en-US" sz="1400" dirty="0" smtClean="0">
                <a:latin typeface="飴色フォント" panose="02000609000000000000" pitchFamily="1" charset="-128"/>
                <a:ea typeface="飴色フォント" panose="02000609000000000000" pitchFamily="1" charset="-128"/>
              </a:rPr>
              <a:t>マリンスポーツはご予約のお客様優先です。</a:t>
            </a:r>
            <a:r>
              <a:rPr lang="en-US" altLang="ja-JP" sz="1400" dirty="0" smtClean="0">
                <a:latin typeface="飴色フォント" panose="02000609000000000000" pitchFamily="1" charset="-128"/>
                <a:ea typeface="飴色フォント" panose="02000609000000000000" pitchFamily="1" charset="-128"/>
              </a:rPr>
              <a:t>1</a:t>
            </a:r>
            <a:r>
              <a:rPr lang="ja-JP" altLang="en-US" sz="1400" dirty="0" smtClean="0">
                <a:latin typeface="飴色フォント" panose="02000609000000000000" pitchFamily="1" charset="-128"/>
                <a:ea typeface="飴色フォント" panose="02000609000000000000" pitchFamily="1" charset="-128"/>
              </a:rPr>
              <a:t>日に対応できる人数に限りがあるため、お断りする場合もございます。</a:t>
            </a:r>
            <a:endParaRPr kumimoji="1" lang="ja-JP" altLang="en-US" sz="1400" dirty="0">
              <a:latin typeface="飴色フォント" panose="02000609000000000000" pitchFamily="1" charset="-128"/>
              <a:ea typeface="飴色フォント" panose="02000609000000000000" pitchFamily="1" charset="-128"/>
            </a:endParaRPr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23935" y="2267744"/>
            <a:ext cx="6858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3200" b="1" dirty="0" smtClean="0">
                <a:solidFill>
                  <a:srgbClr val="FF0000"/>
                </a:solidFill>
                <a:latin typeface="飴色フォント" panose="02000609000000000000" pitchFamily="1" charset="-128"/>
                <a:ea typeface="飴色フォント" panose="02000609000000000000" pitchFamily="1" charset="-128"/>
              </a:rPr>
              <a:t>夏休み期間中、定期船増便決定</a:t>
            </a:r>
            <a:r>
              <a:rPr lang="ja-JP" altLang="en-US" sz="3200" b="1" dirty="0">
                <a:solidFill>
                  <a:srgbClr val="FF0000"/>
                </a:solidFill>
                <a:latin typeface="飴色フォント" panose="02000609000000000000" pitchFamily="1" charset="-128"/>
                <a:ea typeface="飴色フォント" panose="02000609000000000000" pitchFamily="1" charset="-128"/>
              </a:rPr>
              <a:t>！</a:t>
            </a:r>
            <a:endParaRPr kumimoji="1" lang="en-US" altLang="ja-JP" sz="3200" b="1" dirty="0" smtClean="0">
              <a:solidFill>
                <a:srgbClr val="FF0000"/>
              </a:solidFill>
              <a:latin typeface="飴色フォント" panose="02000609000000000000" pitchFamily="1" charset="-128"/>
              <a:ea typeface="飴色フォント" panose="02000609000000000000" pitchFamily="1" charset="-128"/>
            </a:endParaRPr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3645024" y="3508137"/>
            <a:ext cx="3291849" cy="24622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2000" dirty="0" smtClean="0">
                <a:latin typeface="飴色フォント" panose="02000609000000000000" pitchFamily="1" charset="-128"/>
                <a:ea typeface="飴色フォント" panose="02000609000000000000" pitchFamily="1" charset="-128"/>
              </a:rPr>
              <a:t>＊</a:t>
            </a:r>
            <a:r>
              <a:rPr lang="ja-JP" altLang="en-US" sz="2000" dirty="0" smtClean="0">
                <a:latin typeface="飴色フォント" panose="02000609000000000000" pitchFamily="1" charset="-128"/>
                <a:ea typeface="飴色フォント" panose="02000609000000000000" pitchFamily="1" charset="-128"/>
              </a:rPr>
              <a:t>海鮮</a:t>
            </a:r>
            <a:r>
              <a:rPr lang="en-US" altLang="ja-JP" sz="2000" dirty="0" smtClean="0">
                <a:latin typeface="飴色フォント" panose="02000609000000000000" pitchFamily="1" charset="-128"/>
                <a:ea typeface="飴色フォント" panose="02000609000000000000" pitchFamily="1" charset="-128"/>
              </a:rPr>
              <a:t>BBQ</a:t>
            </a:r>
            <a:r>
              <a:rPr kumimoji="1" lang="ja-JP" altLang="en-US" sz="1600" dirty="0" smtClean="0">
                <a:latin typeface="飴色フォント" panose="02000609000000000000" pitchFamily="1" charset="-128"/>
                <a:ea typeface="飴色フォント" panose="02000609000000000000" pitchFamily="1" charset="-128"/>
              </a:rPr>
              <a:t>（手ぶらで</a:t>
            </a:r>
            <a:r>
              <a:rPr kumimoji="1" lang="en-US" altLang="ja-JP" sz="1600" dirty="0" smtClean="0">
                <a:latin typeface="飴色フォント" panose="02000609000000000000" pitchFamily="1" charset="-128"/>
                <a:ea typeface="飴色フォント" panose="02000609000000000000" pitchFamily="1" charset="-128"/>
              </a:rPr>
              <a:t>OK</a:t>
            </a:r>
            <a:r>
              <a:rPr kumimoji="1" lang="ja-JP" altLang="en-US" sz="1600" dirty="0" smtClean="0">
                <a:latin typeface="飴色フォント" panose="02000609000000000000" pitchFamily="1" charset="-128"/>
                <a:ea typeface="飴色フォント" panose="02000609000000000000" pitchFamily="1" charset="-128"/>
              </a:rPr>
              <a:t>！）</a:t>
            </a:r>
            <a:endParaRPr kumimoji="1" lang="en-US" altLang="ja-JP" sz="2000" dirty="0" smtClean="0">
              <a:latin typeface="飴色フォント" panose="02000609000000000000" pitchFamily="1" charset="-128"/>
              <a:ea typeface="飴色フォント" panose="02000609000000000000" pitchFamily="1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2000" dirty="0" smtClean="0">
                <a:latin typeface="飴色フォント" panose="02000609000000000000" pitchFamily="1" charset="-128"/>
                <a:ea typeface="飴色フォント" panose="02000609000000000000" pitchFamily="1" charset="-128"/>
              </a:rPr>
              <a:t>＊定食などもあります</a:t>
            </a:r>
            <a:endParaRPr lang="en-US" altLang="ja-JP" sz="2000" dirty="0" smtClean="0">
              <a:latin typeface="飴色フォント" panose="02000609000000000000" pitchFamily="1" charset="-128"/>
              <a:ea typeface="飴色フォント" panose="02000609000000000000" pitchFamily="1" charset="-128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2000" dirty="0" smtClean="0">
                <a:latin typeface="飴色フォント" panose="02000609000000000000" pitchFamily="1" charset="-128"/>
                <a:ea typeface="飴色フォント" panose="02000609000000000000" pitchFamily="1" charset="-128"/>
              </a:rPr>
              <a:t>＊のんびり</a:t>
            </a:r>
            <a:r>
              <a:rPr kumimoji="1" lang="en-US" altLang="ja-JP" sz="2000" dirty="0" smtClean="0">
                <a:latin typeface="飴色フォント" panose="02000609000000000000" pitchFamily="1" charset="-128"/>
                <a:ea typeface="飴色フォント" panose="02000609000000000000" pitchFamily="1" charset="-128"/>
              </a:rPr>
              <a:t>Tea</a:t>
            </a:r>
            <a:r>
              <a:rPr kumimoji="1" lang="ja-JP" altLang="en-US" sz="2000" dirty="0" smtClean="0">
                <a:latin typeface="飴色フォント" panose="02000609000000000000" pitchFamily="1" charset="-128"/>
                <a:ea typeface="飴色フォント" panose="02000609000000000000" pitchFamily="1" charset="-128"/>
              </a:rPr>
              <a:t> </a:t>
            </a:r>
            <a:r>
              <a:rPr kumimoji="1" lang="en-US" altLang="ja-JP" sz="2000" dirty="0" smtClean="0">
                <a:latin typeface="飴色フォント" panose="02000609000000000000" pitchFamily="1" charset="-128"/>
                <a:ea typeface="飴色フォント" panose="02000609000000000000" pitchFamily="1" charset="-128"/>
              </a:rPr>
              <a:t>Time</a:t>
            </a:r>
            <a:endParaRPr lang="en-US" altLang="ja-JP" sz="900" dirty="0">
              <a:latin typeface="飴色フォント" panose="02000609000000000000" pitchFamily="1" charset="-128"/>
              <a:ea typeface="飴色フォント" panose="02000609000000000000" pitchFamily="1" charset="-128"/>
            </a:endParaRPr>
          </a:p>
          <a:p>
            <a:r>
              <a:rPr kumimoji="1" lang="en-US" altLang="ja-JP" sz="1400" b="1" dirty="0" smtClean="0">
                <a:solidFill>
                  <a:srgbClr val="FF0000"/>
                </a:solidFill>
                <a:latin typeface="飴色フォント" panose="02000609000000000000" pitchFamily="1" charset="-128"/>
                <a:ea typeface="飴色フォント" panose="02000609000000000000" pitchFamily="1" charset="-128"/>
              </a:rPr>
              <a:t>※</a:t>
            </a:r>
            <a:r>
              <a:rPr kumimoji="1" lang="ja-JP" altLang="en-US" sz="1400" b="1" dirty="0" smtClean="0">
                <a:solidFill>
                  <a:srgbClr val="FF0000"/>
                </a:solidFill>
                <a:latin typeface="飴色フォント" panose="02000609000000000000" pitchFamily="1" charset="-128"/>
                <a:ea typeface="飴色フォント" panose="02000609000000000000" pitchFamily="1" charset="-128"/>
              </a:rPr>
              <a:t>食事は要予約</a:t>
            </a:r>
            <a:r>
              <a:rPr lang="ja-JP" altLang="en-US" sz="1400" b="1" dirty="0" smtClean="0">
                <a:solidFill>
                  <a:srgbClr val="FF0000"/>
                </a:solidFill>
                <a:latin typeface="飴色フォント" panose="02000609000000000000" pitchFamily="1" charset="-128"/>
                <a:ea typeface="飴色フォント" panose="02000609000000000000" pitchFamily="1" charset="-128"/>
              </a:rPr>
              <a:t>。</a:t>
            </a:r>
            <a:endParaRPr lang="en-US" altLang="ja-JP" sz="1400" b="1" dirty="0" smtClean="0">
              <a:solidFill>
                <a:srgbClr val="FF0000"/>
              </a:solidFill>
              <a:latin typeface="飴色フォント" panose="02000609000000000000" pitchFamily="1" charset="-128"/>
              <a:ea typeface="飴色フォント" panose="02000609000000000000" pitchFamily="1" charset="-128"/>
            </a:endParaRPr>
          </a:p>
          <a:p>
            <a:r>
              <a:rPr lang="ja-JP" altLang="en-US" sz="1400" b="1" dirty="0" smtClean="0">
                <a:solidFill>
                  <a:srgbClr val="FF0000"/>
                </a:solidFill>
                <a:latin typeface="飴色フォント" panose="02000609000000000000" pitchFamily="1" charset="-128"/>
                <a:ea typeface="飴色フォント" panose="02000609000000000000" pitchFamily="1" charset="-128"/>
              </a:rPr>
              <a:t>お気軽</a:t>
            </a:r>
            <a:r>
              <a:rPr lang="ja-JP" altLang="en-US" sz="1400" b="1" dirty="0">
                <a:solidFill>
                  <a:srgbClr val="FF0000"/>
                </a:solidFill>
                <a:latin typeface="飴色フォント" panose="02000609000000000000" pitchFamily="1" charset="-128"/>
                <a:ea typeface="飴色フォント" panose="02000609000000000000" pitchFamily="1" charset="-128"/>
              </a:rPr>
              <a:t>に</a:t>
            </a:r>
            <a:r>
              <a:rPr lang="ja-JP" altLang="en-US" sz="1400" b="1" dirty="0" smtClean="0">
                <a:solidFill>
                  <a:srgbClr val="FF0000"/>
                </a:solidFill>
                <a:latin typeface="飴色フォント" panose="02000609000000000000" pitchFamily="1" charset="-128"/>
                <a:ea typeface="飴色フォント" panose="02000609000000000000" pitchFamily="1" charset="-128"/>
              </a:rPr>
              <a:t>お問い合わ</a:t>
            </a:r>
            <a:r>
              <a:rPr lang="ja-JP" altLang="en-US" sz="1600" b="1" dirty="0" smtClean="0">
                <a:solidFill>
                  <a:srgbClr val="FF0000"/>
                </a:solidFill>
                <a:latin typeface="飴色フォント" panose="02000609000000000000" pitchFamily="1" charset="-128"/>
                <a:ea typeface="飴色フォント" panose="02000609000000000000" pitchFamily="1" charset="-128"/>
              </a:rPr>
              <a:t>せ</a:t>
            </a:r>
            <a:endParaRPr lang="en-US" altLang="ja-JP" sz="1600" b="1" dirty="0" smtClean="0">
              <a:solidFill>
                <a:srgbClr val="FF0000"/>
              </a:solidFill>
              <a:latin typeface="飴色フォント" panose="02000609000000000000" pitchFamily="1" charset="-128"/>
              <a:ea typeface="飴色フォント" panose="02000609000000000000" pitchFamily="1" charset="-128"/>
            </a:endParaRPr>
          </a:p>
          <a:p>
            <a:r>
              <a:rPr lang="ja-JP" altLang="en-US" sz="1600" b="1" dirty="0" smtClean="0">
                <a:solidFill>
                  <a:srgbClr val="FF0000"/>
                </a:solidFill>
                <a:latin typeface="飴色フォント" panose="02000609000000000000" pitchFamily="1" charset="-128"/>
                <a:ea typeface="飴色フォント" panose="02000609000000000000" pitchFamily="1" charset="-128"/>
              </a:rPr>
              <a:t>ください。</a:t>
            </a:r>
            <a:endParaRPr kumimoji="1" lang="en-US" altLang="ja-JP" sz="1600" b="1" dirty="0" smtClean="0">
              <a:solidFill>
                <a:srgbClr val="FF0000"/>
              </a:solidFill>
              <a:latin typeface="飴色フォント" panose="02000609000000000000" pitchFamily="1" charset="-128"/>
              <a:ea typeface="飴色フォント" panose="02000609000000000000" pitchFamily="1" charset="-128"/>
            </a:endParaRPr>
          </a:p>
          <a:p>
            <a:endParaRPr kumimoji="1" lang="en-US" altLang="ja-JP" sz="1600" dirty="0" smtClean="0">
              <a:latin typeface="飴色フォント" panose="02000609000000000000" pitchFamily="1" charset="-128"/>
              <a:ea typeface="飴色フォント" panose="02000609000000000000" pitchFamily="1" charset="-128"/>
            </a:endParaRPr>
          </a:p>
        </p:txBody>
      </p:sp>
      <p:sp>
        <p:nvSpPr>
          <p:cNvPr id="19" name="角丸四角形 18"/>
          <p:cNvSpPr/>
          <p:nvPr/>
        </p:nvSpPr>
        <p:spPr>
          <a:xfrm>
            <a:off x="3761326" y="2929892"/>
            <a:ext cx="2879584" cy="498542"/>
          </a:xfrm>
          <a:prstGeom prst="roundRect">
            <a:avLst/>
          </a:prstGeom>
          <a:solidFill>
            <a:srgbClr val="07BDF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dist"/>
            <a:r>
              <a:rPr lang="ja-JP" altLang="en-US" sz="2800" dirty="0">
                <a:solidFill>
                  <a:schemeClr val="bg1"/>
                </a:solidFill>
                <a:latin typeface="ゆず ポップ A [M] Regular" panose="02000609000000000000" pitchFamily="1" charset="-128"/>
                <a:ea typeface="ゆず ポップ A [M] Regular" panose="02000609000000000000" pitchFamily="1" charset="-128"/>
              </a:rPr>
              <a:t>深</a:t>
            </a:r>
            <a:r>
              <a:rPr lang="ja-JP" altLang="en-US" sz="2800" dirty="0" smtClean="0">
                <a:solidFill>
                  <a:schemeClr val="bg1"/>
                </a:solidFill>
                <a:latin typeface="ゆず ポップ A [M] Regular" panose="02000609000000000000" pitchFamily="1" charset="-128"/>
                <a:ea typeface="ゆず ポップ A [M] Regular" panose="02000609000000000000" pitchFamily="1" charset="-128"/>
              </a:rPr>
              <a:t>島食堂</a:t>
            </a:r>
            <a:endParaRPr kumimoji="1" lang="ja-JP" altLang="en-US" sz="2800" dirty="0">
              <a:solidFill>
                <a:schemeClr val="bg1"/>
              </a:solidFill>
              <a:latin typeface="ゆず ポップ A [M] Regular" panose="02000609000000000000" pitchFamily="1" charset="-128"/>
              <a:ea typeface="ゆず ポップ A [M] Regular" panose="02000609000000000000" pitchFamily="1" charset="-128"/>
            </a:endParaRPr>
          </a:p>
        </p:txBody>
      </p:sp>
      <p:sp>
        <p:nvSpPr>
          <p:cNvPr id="20" name="角丸四角形 19"/>
          <p:cNvSpPr/>
          <p:nvPr/>
        </p:nvSpPr>
        <p:spPr>
          <a:xfrm>
            <a:off x="64007" y="6848979"/>
            <a:ext cx="2879584" cy="228821"/>
          </a:xfrm>
          <a:prstGeom prst="roundRect">
            <a:avLst/>
          </a:prstGeom>
          <a:solidFill>
            <a:schemeClr val="tx1">
              <a:lumMod val="95000"/>
              <a:lumOff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dist"/>
            <a:r>
              <a:rPr lang="ja-JP" altLang="en-US" sz="1400" dirty="0">
                <a:solidFill>
                  <a:schemeClr val="bg1"/>
                </a:solidFill>
                <a:latin typeface="飴色フォント" panose="02000609000000000000" pitchFamily="1" charset="-128"/>
                <a:ea typeface="飴色フォント" panose="02000609000000000000" pitchFamily="1" charset="-128"/>
              </a:rPr>
              <a:t>定期</a:t>
            </a:r>
            <a:r>
              <a:rPr lang="ja-JP" altLang="en-US" sz="1400" dirty="0" smtClean="0">
                <a:solidFill>
                  <a:schemeClr val="bg1"/>
                </a:solidFill>
                <a:latin typeface="飴色フォント" panose="02000609000000000000" pitchFamily="1" charset="-128"/>
                <a:ea typeface="飴色フォント" panose="02000609000000000000" pitchFamily="1" charset="-128"/>
              </a:rPr>
              <a:t>船のご案内</a:t>
            </a:r>
            <a:endParaRPr kumimoji="1" lang="ja-JP" altLang="en-US" sz="1400" dirty="0">
              <a:solidFill>
                <a:schemeClr val="bg1"/>
              </a:solidFill>
              <a:latin typeface="飴色フォント" panose="02000609000000000000" pitchFamily="1" charset="-128"/>
              <a:ea typeface="飴色フォント" panose="02000609000000000000" pitchFamily="1" charset="-128"/>
            </a:endParaRPr>
          </a:p>
        </p:txBody>
      </p:sp>
      <p:graphicFrame>
        <p:nvGraphicFramePr>
          <p:cNvPr id="22" name="表 2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47106766"/>
              </p:ext>
            </p:extLst>
          </p:nvPr>
        </p:nvGraphicFramePr>
        <p:xfrm>
          <a:off x="136050" y="7668344"/>
          <a:ext cx="2705540" cy="9753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31985"/>
                <a:gridCol w="645528"/>
                <a:gridCol w="645527"/>
                <a:gridCol w="682500"/>
              </a:tblGrid>
              <a:tr h="229888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 smtClean="0">
                          <a:latin typeface="JKゴシックM" panose="02000600000000000000" pitchFamily="2" charset="-128"/>
                          <a:ea typeface="JKゴシックM" panose="02000600000000000000" pitchFamily="2" charset="-128"/>
                        </a:rPr>
                        <a:t>蒲江発</a:t>
                      </a:r>
                      <a:endParaRPr kumimoji="1" lang="ja-JP" altLang="en-US" sz="1000" dirty="0">
                        <a:latin typeface="JKゴシックM" panose="02000600000000000000" pitchFamily="2" charset="-128"/>
                        <a:ea typeface="JKゴシックM" panose="02000600000000000000" pitchFamily="2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 smtClean="0">
                          <a:latin typeface="JKゴシックM" panose="02000600000000000000" pitchFamily="2" charset="-128"/>
                          <a:ea typeface="JKゴシックM" panose="02000600000000000000" pitchFamily="2" charset="-128"/>
                        </a:rPr>
                        <a:t>深島着</a:t>
                      </a:r>
                      <a:endParaRPr kumimoji="1" lang="ja-JP" altLang="en-US" sz="1000" dirty="0">
                        <a:latin typeface="JKゴシックM" panose="02000600000000000000" pitchFamily="2" charset="-128"/>
                        <a:ea typeface="JKゴシックM" panose="02000600000000000000" pitchFamily="2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 smtClean="0">
                          <a:latin typeface="JKゴシックM" panose="02000600000000000000" pitchFamily="2" charset="-128"/>
                          <a:ea typeface="JKゴシックM" panose="02000600000000000000" pitchFamily="2" charset="-128"/>
                        </a:rPr>
                        <a:t>深島発</a:t>
                      </a:r>
                      <a:endParaRPr kumimoji="1" lang="ja-JP" altLang="en-US" sz="1000" dirty="0">
                        <a:latin typeface="JKゴシックM" panose="02000600000000000000" pitchFamily="2" charset="-128"/>
                        <a:ea typeface="JKゴシックM" panose="02000600000000000000" pitchFamily="2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 smtClean="0">
                          <a:latin typeface="JKゴシックM" panose="02000600000000000000" pitchFamily="2" charset="-128"/>
                          <a:ea typeface="JKゴシックM" panose="02000600000000000000" pitchFamily="2" charset="-128"/>
                        </a:rPr>
                        <a:t>蒲江着</a:t>
                      </a:r>
                      <a:endParaRPr kumimoji="1" lang="ja-JP" altLang="en-US" sz="1000" dirty="0">
                        <a:latin typeface="JKゴシックM" panose="02000600000000000000" pitchFamily="2" charset="-128"/>
                        <a:ea typeface="JKゴシックM" panose="02000600000000000000" pitchFamily="2" charset="-128"/>
                      </a:endParaRPr>
                    </a:p>
                  </a:txBody>
                  <a:tcPr/>
                </a:tc>
              </a:tr>
              <a:tr h="238163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00" dirty="0" smtClean="0">
                          <a:latin typeface="JKゴシックM" panose="02000600000000000000" pitchFamily="2" charset="-128"/>
                          <a:ea typeface="JKゴシックM" panose="02000600000000000000" pitchFamily="2" charset="-128"/>
                        </a:rPr>
                        <a:t>7</a:t>
                      </a:r>
                      <a:r>
                        <a:rPr kumimoji="1" lang="ja-JP" altLang="en-US" sz="1000" dirty="0" smtClean="0">
                          <a:latin typeface="JKゴシックM" panose="02000600000000000000" pitchFamily="2" charset="-128"/>
                          <a:ea typeface="JKゴシックM" panose="02000600000000000000" pitchFamily="2" charset="-128"/>
                        </a:rPr>
                        <a:t>：</a:t>
                      </a:r>
                      <a:r>
                        <a:rPr kumimoji="1" lang="en-US" altLang="ja-JP" sz="1000" dirty="0" smtClean="0">
                          <a:latin typeface="JKゴシックM" panose="02000600000000000000" pitchFamily="2" charset="-128"/>
                          <a:ea typeface="JKゴシックM" panose="02000600000000000000" pitchFamily="2" charset="-128"/>
                        </a:rPr>
                        <a:t>30</a:t>
                      </a:r>
                      <a:endParaRPr kumimoji="1" lang="ja-JP" altLang="en-US" sz="1000" dirty="0">
                        <a:latin typeface="JKゴシックM" panose="02000600000000000000" pitchFamily="2" charset="-128"/>
                        <a:ea typeface="JKゴシックM" panose="02000600000000000000" pitchFamily="2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00" dirty="0" smtClean="0">
                          <a:latin typeface="JKゴシックM" panose="02000600000000000000" pitchFamily="2" charset="-128"/>
                          <a:ea typeface="JKゴシックM" panose="02000600000000000000" pitchFamily="2" charset="-128"/>
                        </a:rPr>
                        <a:t>7</a:t>
                      </a:r>
                      <a:r>
                        <a:rPr kumimoji="1" lang="ja-JP" altLang="en-US" sz="1000" dirty="0" smtClean="0">
                          <a:latin typeface="JKゴシックM" panose="02000600000000000000" pitchFamily="2" charset="-128"/>
                          <a:ea typeface="JKゴシックM" panose="02000600000000000000" pitchFamily="2" charset="-128"/>
                        </a:rPr>
                        <a:t>：</a:t>
                      </a:r>
                      <a:r>
                        <a:rPr kumimoji="1" lang="en-US" altLang="ja-JP" sz="1000" dirty="0" smtClean="0">
                          <a:latin typeface="JKゴシックM" panose="02000600000000000000" pitchFamily="2" charset="-128"/>
                          <a:ea typeface="JKゴシックM" panose="02000600000000000000" pitchFamily="2" charset="-128"/>
                        </a:rPr>
                        <a:t>58</a:t>
                      </a:r>
                      <a:endParaRPr kumimoji="1" lang="ja-JP" altLang="en-US" sz="1000" dirty="0">
                        <a:latin typeface="JKゴシックM" panose="02000600000000000000" pitchFamily="2" charset="-128"/>
                        <a:ea typeface="JKゴシックM" panose="02000600000000000000" pitchFamily="2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00" dirty="0" smtClean="0">
                          <a:latin typeface="JKゴシックM" panose="02000600000000000000" pitchFamily="2" charset="-128"/>
                          <a:ea typeface="JKゴシックM" panose="02000600000000000000" pitchFamily="2" charset="-128"/>
                        </a:rPr>
                        <a:t>8</a:t>
                      </a:r>
                      <a:r>
                        <a:rPr kumimoji="1" lang="ja-JP" altLang="en-US" sz="1000" dirty="0" smtClean="0">
                          <a:latin typeface="JKゴシックM" panose="02000600000000000000" pitchFamily="2" charset="-128"/>
                          <a:ea typeface="JKゴシックM" panose="02000600000000000000" pitchFamily="2" charset="-128"/>
                        </a:rPr>
                        <a:t>：</a:t>
                      </a:r>
                      <a:r>
                        <a:rPr kumimoji="1" lang="en-US" altLang="ja-JP" sz="1000" dirty="0" smtClean="0">
                          <a:latin typeface="JKゴシックM" panose="02000600000000000000" pitchFamily="2" charset="-128"/>
                          <a:ea typeface="JKゴシックM" panose="02000600000000000000" pitchFamily="2" charset="-128"/>
                        </a:rPr>
                        <a:t>02</a:t>
                      </a:r>
                      <a:endParaRPr kumimoji="1" lang="ja-JP" altLang="en-US" sz="1000" dirty="0">
                        <a:latin typeface="JKゴシックM" panose="02000600000000000000" pitchFamily="2" charset="-128"/>
                        <a:ea typeface="JKゴシックM" panose="02000600000000000000" pitchFamily="2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00" dirty="0" smtClean="0">
                          <a:latin typeface="JKゴシックM" panose="02000600000000000000" pitchFamily="2" charset="-128"/>
                          <a:ea typeface="JKゴシックM" panose="02000600000000000000" pitchFamily="2" charset="-128"/>
                        </a:rPr>
                        <a:t>8</a:t>
                      </a:r>
                      <a:r>
                        <a:rPr kumimoji="1" lang="ja-JP" altLang="en-US" sz="1000" dirty="0" smtClean="0">
                          <a:latin typeface="JKゴシックM" panose="02000600000000000000" pitchFamily="2" charset="-128"/>
                          <a:ea typeface="JKゴシックM" panose="02000600000000000000" pitchFamily="2" charset="-128"/>
                        </a:rPr>
                        <a:t>：</a:t>
                      </a:r>
                      <a:r>
                        <a:rPr kumimoji="1" lang="en-US" altLang="ja-JP" sz="1000" dirty="0" smtClean="0">
                          <a:latin typeface="JKゴシックM" panose="02000600000000000000" pitchFamily="2" charset="-128"/>
                          <a:ea typeface="JKゴシックM" panose="02000600000000000000" pitchFamily="2" charset="-128"/>
                        </a:rPr>
                        <a:t>30</a:t>
                      </a:r>
                      <a:endParaRPr kumimoji="1" lang="ja-JP" altLang="en-US" sz="1000" dirty="0">
                        <a:latin typeface="JKゴシックM" panose="02000600000000000000" pitchFamily="2" charset="-128"/>
                        <a:ea typeface="JKゴシックM" panose="02000600000000000000" pitchFamily="2" charset="-128"/>
                      </a:endParaRPr>
                    </a:p>
                  </a:txBody>
                  <a:tcPr/>
                </a:tc>
              </a:tr>
              <a:tr h="225832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00" dirty="0" smtClean="0">
                          <a:latin typeface="JKゴシックM" panose="02000600000000000000" pitchFamily="2" charset="-128"/>
                          <a:ea typeface="JKゴシックM" panose="02000600000000000000" pitchFamily="2" charset="-128"/>
                        </a:rPr>
                        <a:t>12</a:t>
                      </a:r>
                      <a:r>
                        <a:rPr kumimoji="1" lang="ja-JP" altLang="en-US" sz="1000" dirty="0" smtClean="0">
                          <a:latin typeface="JKゴシックM" panose="02000600000000000000" pitchFamily="2" charset="-128"/>
                          <a:ea typeface="JKゴシックM" panose="02000600000000000000" pitchFamily="2" charset="-128"/>
                        </a:rPr>
                        <a:t>：</a:t>
                      </a:r>
                      <a:r>
                        <a:rPr kumimoji="1" lang="en-US" altLang="ja-JP" sz="1000" dirty="0" smtClean="0">
                          <a:latin typeface="JKゴシックM" panose="02000600000000000000" pitchFamily="2" charset="-128"/>
                          <a:ea typeface="JKゴシックM" panose="02000600000000000000" pitchFamily="2" charset="-128"/>
                        </a:rPr>
                        <a:t>00</a:t>
                      </a:r>
                      <a:endParaRPr kumimoji="1" lang="ja-JP" altLang="en-US" sz="1000" dirty="0">
                        <a:latin typeface="JKゴシックM" panose="02000600000000000000" pitchFamily="2" charset="-128"/>
                        <a:ea typeface="JKゴシックM" panose="02000600000000000000" pitchFamily="2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00" dirty="0" smtClean="0">
                          <a:latin typeface="JKゴシックM" panose="02000600000000000000" pitchFamily="2" charset="-128"/>
                          <a:ea typeface="JKゴシックM" panose="02000600000000000000" pitchFamily="2" charset="-128"/>
                        </a:rPr>
                        <a:t>12</a:t>
                      </a:r>
                      <a:r>
                        <a:rPr kumimoji="1" lang="ja-JP" altLang="en-US" sz="1000" dirty="0" smtClean="0">
                          <a:latin typeface="JKゴシックM" panose="02000600000000000000" pitchFamily="2" charset="-128"/>
                          <a:ea typeface="JKゴシックM" panose="02000600000000000000" pitchFamily="2" charset="-128"/>
                        </a:rPr>
                        <a:t>：</a:t>
                      </a:r>
                      <a:r>
                        <a:rPr kumimoji="1" lang="en-US" altLang="ja-JP" sz="1000" dirty="0" smtClean="0">
                          <a:latin typeface="JKゴシックM" panose="02000600000000000000" pitchFamily="2" charset="-128"/>
                          <a:ea typeface="JKゴシックM" panose="02000600000000000000" pitchFamily="2" charset="-128"/>
                        </a:rPr>
                        <a:t>28</a:t>
                      </a:r>
                      <a:endParaRPr kumimoji="1" lang="ja-JP" altLang="en-US" sz="1000" dirty="0">
                        <a:latin typeface="JKゴシックM" panose="02000600000000000000" pitchFamily="2" charset="-128"/>
                        <a:ea typeface="JKゴシックM" panose="02000600000000000000" pitchFamily="2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00" dirty="0" smtClean="0">
                          <a:latin typeface="JKゴシックM" panose="02000600000000000000" pitchFamily="2" charset="-128"/>
                          <a:ea typeface="JKゴシックM" panose="02000600000000000000" pitchFamily="2" charset="-128"/>
                        </a:rPr>
                        <a:t>12</a:t>
                      </a:r>
                      <a:r>
                        <a:rPr kumimoji="1" lang="ja-JP" altLang="en-US" sz="1000" dirty="0" smtClean="0">
                          <a:latin typeface="JKゴシックM" panose="02000600000000000000" pitchFamily="2" charset="-128"/>
                          <a:ea typeface="JKゴシックM" panose="02000600000000000000" pitchFamily="2" charset="-128"/>
                        </a:rPr>
                        <a:t>：</a:t>
                      </a:r>
                      <a:r>
                        <a:rPr kumimoji="1" lang="en-US" altLang="ja-JP" sz="1000" dirty="0" smtClean="0">
                          <a:latin typeface="JKゴシックM" panose="02000600000000000000" pitchFamily="2" charset="-128"/>
                          <a:ea typeface="JKゴシックM" panose="02000600000000000000" pitchFamily="2" charset="-128"/>
                        </a:rPr>
                        <a:t>32</a:t>
                      </a:r>
                      <a:endParaRPr kumimoji="1" lang="ja-JP" altLang="en-US" sz="1000" dirty="0">
                        <a:latin typeface="JKゴシックM" panose="02000600000000000000" pitchFamily="2" charset="-128"/>
                        <a:ea typeface="JKゴシックM" panose="02000600000000000000" pitchFamily="2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00" dirty="0" smtClean="0">
                          <a:latin typeface="JKゴシックM" panose="02000600000000000000" pitchFamily="2" charset="-128"/>
                          <a:ea typeface="JKゴシックM" panose="02000600000000000000" pitchFamily="2" charset="-128"/>
                        </a:rPr>
                        <a:t>13</a:t>
                      </a:r>
                      <a:r>
                        <a:rPr kumimoji="1" lang="ja-JP" altLang="en-US" sz="1000" dirty="0" smtClean="0">
                          <a:latin typeface="JKゴシックM" panose="02000600000000000000" pitchFamily="2" charset="-128"/>
                          <a:ea typeface="JKゴシックM" panose="02000600000000000000" pitchFamily="2" charset="-128"/>
                        </a:rPr>
                        <a:t>：</a:t>
                      </a:r>
                      <a:r>
                        <a:rPr kumimoji="1" lang="en-US" altLang="ja-JP" sz="1000" dirty="0" smtClean="0">
                          <a:latin typeface="JKゴシックM" panose="02000600000000000000" pitchFamily="2" charset="-128"/>
                          <a:ea typeface="JKゴシックM" panose="02000600000000000000" pitchFamily="2" charset="-128"/>
                        </a:rPr>
                        <a:t>00</a:t>
                      </a:r>
                      <a:endParaRPr kumimoji="1" lang="ja-JP" altLang="en-US" sz="1000" dirty="0">
                        <a:latin typeface="JKゴシックM" panose="02000600000000000000" pitchFamily="2" charset="-128"/>
                        <a:ea typeface="JKゴシックM" panose="02000600000000000000" pitchFamily="2" charset="-128"/>
                      </a:endParaRPr>
                    </a:p>
                  </a:txBody>
                  <a:tcPr/>
                </a:tc>
              </a:tr>
              <a:tr h="233181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00" dirty="0" smtClean="0">
                          <a:latin typeface="JKゴシックM" panose="02000600000000000000" pitchFamily="2" charset="-128"/>
                          <a:ea typeface="JKゴシックM" panose="02000600000000000000" pitchFamily="2" charset="-128"/>
                        </a:rPr>
                        <a:t>16</a:t>
                      </a:r>
                      <a:r>
                        <a:rPr kumimoji="1" lang="ja-JP" altLang="en-US" sz="1000" dirty="0" smtClean="0">
                          <a:latin typeface="JKゴシックM" panose="02000600000000000000" pitchFamily="2" charset="-128"/>
                          <a:ea typeface="JKゴシックM" panose="02000600000000000000" pitchFamily="2" charset="-128"/>
                        </a:rPr>
                        <a:t>：</a:t>
                      </a:r>
                      <a:r>
                        <a:rPr kumimoji="1" lang="en-US" altLang="ja-JP" sz="1000" dirty="0" smtClean="0">
                          <a:latin typeface="JKゴシックM" panose="02000600000000000000" pitchFamily="2" charset="-128"/>
                          <a:ea typeface="JKゴシックM" panose="02000600000000000000" pitchFamily="2" charset="-128"/>
                        </a:rPr>
                        <a:t>00</a:t>
                      </a:r>
                      <a:endParaRPr kumimoji="1" lang="ja-JP" altLang="en-US" sz="1000" dirty="0">
                        <a:latin typeface="JKゴシックM" panose="02000600000000000000" pitchFamily="2" charset="-128"/>
                        <a:ea typeface="JKゴシックM" panose="02000600000000000000" pitchFamily="2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00" dirty="0" smtClean="0">
                          <a:latin typeface="JKゴシックM" panose="02000600000000000000" pitchFamily="2" charset="-128"/>
                          <a:ea typeface="JKゴシックM" panose="02000600000000000000" pitchFamily="2" charset="-128"/>
                        </a:rPr>
                        <a:t>16</a:t>
                      </a:r>
                      <a:r>
                        <a:rPr kumimoji="1" lang="ja-JP" altLang="en-US" sz="1000" dirty="0" smtClean="0">
                          <a:latin typeface="JKゴシックM" panose="02000600000000000000" pitchFamily="2" charset="-128"/>
                          <a:ea typeface="JKゴシックM" panose="02000600000000000000" pitchFamily="2" charset="-128"/>
                        </a:rPr>
                        <a:t>：</a:t>
                      </a:r>
                      <a:r>
                        <a:rPr kumimoji="1" lang="en-US" altLang="ja-JP" sz="1000" dirty="0" smtClean="0">
                          <a:latin typeface="JKゴシックM" panose="02000600000000000000" pitchFamily="2" charset="-128"/>
                          <a:ea typeface="JKゴシックM" panose="02000600000000000000" pitchFamily="2" charset="-128"/>
                        </a:rPr>
                        <a:t>28</a:t>
                      </a:r>
                      <a:endParaRPr kumimoji="1" lang="ja-JP" altLang="en-US" sz="1000" dirty="0">
                        <a:latin typeface="JKゴシックM" panose="02000600000000000000" pitchFamily="2" charset="-128"/>
                        <a:ea typeface="JKゴシックM" panose="02000600000000000000" pitchFamily="2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00" dirty="0" smtClean="0">
                          <a:latin typeface="JKゴシックM" panose="02000600000000000000" pitchFamily="2" charset="-128"/>
                          <a:ea typeface="JKゴシックM" panose="02000600000000000000" pitchFamily="2" charset="-128"/>
                        </a:rPr>
                        <a:t>16</a:t>
                      </a:r>
                      <a:r>
                        <a:rPr kumimoji="1" lang="ja-JP" altLang="en-US" sz="1000" dirty="0" smtClean="0">
                          <a:latin typeface="JKゴシックM" panose="02000600000000000000" pitchFamily="2" charset="-128"/>
                          <a:ea typeface="JKゴシックM" panose="02000600000000000000" pitchFamily="2" charset="-128"/>
                        </a:rPr>
                        <a:t>：</a:t>
                      </a:r>
                      <a:r>
                        <a:rPr kumimoji="1" lang="en-US" altLang="ja-JP" sz="1000" dirty="0" smtClean="0">
                          <a:latin typeface="JKゴシックM" panose="02000600000000000000" pitchFamily="2" charset="-128"/>
                          <a:ea typeface="JKゴシックM" panose="02000600000000000000" pitchFamily="2" charset="-128"/>
                        </a:rPr>
                        <a:t>32</a:t>
                      </a:r>
                      <a:endParaRPr kumimoji="1" lang="ja-JP" altLang="en-US" sz="1000" dirty="0">
                        <a:latin typeface="JKゴシックM" panose="02000600000000000000" pitchFamily="2" charset="-128"/>
                        <a:ea typeface="JKゴシックM" panose="02000600000000000000" pitchFamily="2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00" dirty="0" smtClean="0">
                          <a:latin typeface="JKゴシックM" panose="02000600000000000000" pitchFamily="2" charset="-128"/>
                          <a:ea typeface="JKゴシックM" panose="02000600000000000000" pitchFamily="2" charset="-128"/>
                        </a:rPr>
                        <a:t>17</a:t>
                      </a:r>
                      <a:r>
                        <a:rPr kumimoji="1" lang="ja-JP" altLang="en-US" sz="1000" dirty="0" smtClean="0">
                          <a:latin typeface="JKゴシックM" panose="02000600000000000000" pitchFamily="2" charset="-128"/>
                          <a:ea typeface="JKゴシックM" panose="02000600000000000000" pitchFamily="2" charset="-128"/>
                        </a:rPr>
                        <a:t>：</a:t>
                      </a:r>
                      <a:r>
                        <a:rPr kumimoji="1" lang="en-US" altLang="ja-JP" sz="1000" dirty="0" smtClean="0">
                          <a:latin typeface="JKゴシックM" panose="02000600000000000000" pitchFamily="2" charset="-128"/>
                          <a:ea typeface="JKゴシックM" panose="02000600000000000000" pitchFamily="2" charset="-128"/>
                        </a:rPr>
                        <a:t>00</a:t>
                      </a:r>
                      <a:endParaRPr kumimoji="1" lang="ja-JP" altLang="en-US" sz="1000" dirty="0">
                        <a:latin typeface="JKゴシックM" panose="02000600000000000000" pitchFamily="2" charset="-128"/>
                        <a:ea typeface="JKゴシックM" panose="02000600000000000000" pitchFamily="2" charset="-128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3" name="テキスト ボックス 22"/>
          <p:cNvSpPr txBox="1"/>
          <p:nvPr/>
        </p:nvSpPr>
        <p:spPr>
          <a:xfrm>
            <a:off x="181702" y="7094563"/>
            <a:ext cx="2614235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1000" dirty="0" smtClean="0">
                <a:latin typeface="JKゴシックM" panose="02000600000000000000" pitchFamily="2" charset="-128"/>
                <a:ea typeface="JKゴシックM" panose="02000600000000000000" pitchFamily="2" charset="-128"/>
              </a:rPr>
              <a:t>蒲江振興局前が乗り場です。</a:t>
            </a:r>
            <a:endParaRPr lang="en-US" altLang="ja-JP" sz="1000" dirty="0" smtClean="0">
              <a:latin typeface="JKゴシックM" panose="02000600000000000000" pitchFamily="2" charset="-128"/>
              <a:ea typeface="JKゴシックM" panose="02000600000000000000" pitchFamily="2" charset="-128"/>
            </a:endParaRPr>
          </a:p>
          <a:p>
            <a:pPr algn="ctr"/>
            <a:r>
              <a:rPr kumimoji="1" lang="ja-JP" altLang="en-US" sz="1000" dirty="0">
                <a:latin typeface="JKゴシックM" panose="02000600000000000000" pitchFamily="2" charset="-128"/>
                <a:ea typeface="JKゴシックM" panose="02000600000000000000" pitchFamily="2" charset="-128"/>
              </a:rPr>
              <a:t>屋形</a:t>
            </a:r>
            <a:r>
              <a:rPr kumimoji="1" lang="ja-JP" altLang="en-US" sz="1000" dirty="0" smtClean="0">
                <a:latin typeface="JKゴシックM" panose="02000600000000000000" pitchFamily="2" charset="-128"/>
                <a:ea typeface="JKゴシックM" panose="02000600000000000000" pitchFamily="2" charset="-128"/>
              </a:rPr>
              <a:t>島経由で深島へ</a:t>
            </a:r>
            <a:r>
              <a:rPr kumimoji="1" lang="en-US" altLang="ja-JP" sz="1000" dirty="0" smtClean="0">
                <a:latin typeface="JKゴシックM" panose="02000600000000000000" pitchFamily="2" charset="-128"/>
                <a:ea typeface="JKゴシックM" panose="02000600000000000000" pitchFamily="2" charset="-128"/>
              </a:rPr>
              <a:t>Go</a:t>
            </a:r>
            <a:r>
              <a:rPr kumimoji="1" lang="ja-JP" altLang="en-US" sz="1000" dirty="0" smtClean="0">
                <a:latin typeface="JKゴシックM" panose="02000600000000000000" pitchFamily="2" charset="-128"/>
                <a:ea typeface="JKゴシックM" panose="02000600000000000000" pitchFamily="2" charset="-128"/>
              </a:rPr>
              <a:t>！</a:t>
            </a:r>
            <a:endParaRPr kumimoji="1" lang="en-US" altLang="ja-JP" sz="1000" dirty="0" smtClean="0">
              <a:latin typeface="JKゴシックM" panose="02000600000000000000" pitchFamily="2" charset="-128"/>
              <a:ea typeface="JKゴシックM" panose="02000600000000000000" pitchFamily="2" charset="-128"/>
            </a:endParaRPr>
          </a:p>
          <a:p>
            <a:pPr algn="ctr"/>
            <a:r>
              <a:rPr lang="ja-JP" altLang="en-US" sz="1000" dirty="0" smtClean="0">
                <a:latin typeface="JKゴシックM" panose="02000600000000000000" pitchFamily="2" charset="-128"/>
                <a:ea typeface="JKゴシックM" panose="02000600000000000000" pitchFamily="2" charset="-128"/>
              </a:rPr>
              <a:t>夏休みの土・日は</a:t>
            </a:r>
            <a:r>
              <a:rPr lang="en-US" altLang="ja-JP" sz="1000" dirty="0" smtClean="0">
                <a:latin typeface="JKゴシックM" panose="02000600000000000000" pitchFamily="2" charset="-128"/>
                <a:ea typeface="JKゴシックM" panose="02000600000000000000" pitchFamily="2" charset="-128"/>
              </a:rPr>
              <a:t>10:00</a:t>
            </a:r>
            <a:r>
              <a:rPr lang="ja-JP" altLang="en-US" sz="1000" dirty="0" smtClean="0">
                <a:latin typeface="JKゴシックM" panose="02000600000000000000" pitchFamily="2" charset="-128"/>
                <a:ea typeface="JKゴシックM" panose="02000600000000000000" pitchFamily="2" charset="-128"/>
              </a:rPr>
              <a:t>便も出るよ！</a:t>
            </a:r>
            <a:endParaRPr kumimoji="1" lang="en-US" altLang="ja-JP" sz="1000" dirty="0" smtClean="0">
              <a:latin typeface="JKゴシックM" panose="02000600000000000000" pitchFamily="2" charset="-128"/>
              <a:ea typeface="JKゴシックM" panose="02000600000000000000" pitchFamily="2" charset="-128"/>
            </a:endParaRPr>
          </a:p>
        </p:txBody>
      </p:sp>
      <p:sp>
        <p:nvSpPr>
          <p:cNvPr id="25" name="テキスト ボックス 24"/>
          <p:cNvSpPr txBox="1"/>
          <p:nvPr/>
        </p:nvSpPr>
        <p:spPr>
          <a:xfrm>
            <a:off x="181702" y="8604448"/>
            <a:ext cx="2736304" cy="5770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050" dirty="0" smtClean="0">
                <a:latin typeface="JKゴシックM" panose="02000600000000000000" pitchFamily="2" charset="-128"/>
                <a:ea typeface="JKゴシックM" panose="02000600000000000000" pitchFamily="2" charset="-128"/>
              </a:rPr>
              <a:t>深島までの定期船について・・・</a:t>
            </a:r>
            <a:endParaRPr kumimoji="1" lang="en-US" altLang="ja-JP" sz="1050" dirty="0" smtClean="0">
              <a:latin typeface="JKゴシックM" panose="02000600000000000000" pitchFamily="2" charset="-128"/>
              <a:ea typeface="JKゴシックM" panose="02000600000000000000" pitchFamily="2" charset="-128"/>
            </a:endParaRPr>
          </a:p>
          <a:p>
            <a:pPr algn="ctr"/>
            <a:r>
              <a:rPr kumimoji="1" lang="ja-JP" altLang="en-US" sz="1050" dirty="0" smtClean="0">
                <a:latin typeface="JKゴシックM" panose="02000600000000000000" pitchFamily="2" charset="-128"/>
                <a:ea typeface="JKゴシックM" panose="02000600000000000000" pitchFamily="2" charset="-128"/>
              </a:rPr>
              <a:t>詳しくは「蒲江交通</a:t>
            </a:r>
            <a:r>
              <a:rPr kumimoji="1" lang="en-US" altLang="ja-JP" sz="1050" dirty="0" smtClean="0">
                <a:latin typeface="JKゴシックM" panose="02000600000000000000" pitchFamily="2" charset="-128"/>
                <a:ea typeface="JKゴシックM" panose="02000600000000000000" pitchFamily="2" charset="-128"/>
              </a:rPr>
              <a:t>(</a:t>
            </a:r>
            <a:r>
              <a:rPr kumimoji="1" lang="ja-JP" altLang="en-US" sz="1050" dirty="0" smtClean="0">
                <a:latin typeface="JKゴシックM" panose="02000600000000000000" pitchFamily="2" charset="-128"/>
                <a:ea typeface="JKゴシックM" panose="02000600000000000000" pitchFamily="2" charset="-128"/>
              </a:rPr>
              <a:t>有</a:t>
            </a:r>
            <a:r>
              <a:rPr kumimoji="1" lang="en-US" altLang="ja-JP" sz="1050" dirty="0" smtClean="0">
                <a:latin typeface="JKゴシックM" panose="02000600000000000000" pitchFamily="2" charset="-128"/>
                <a:ea typeface="JKゴシックM" panose="02000600000000000000" pitchFamily="2" charset="-128"/>
              </a:rPr>
              <a:t>)</a:t>
            </a:r>
            <a:r>
              <a:rPr kumimoji="1" lang="ja-JP" altLang="en-US" sz="1050" dirty="0" smtClean="0">
                <a:latin typeface="JKゴシックM" panose="02000600000000000000" pitchFamily="2" charset="-128"/>
                <a:ea typeface="JKゴシックM" panose="02000600000000000000" pitchFamily="2" charset="-128"/>
              </a:rPr>
              <a:t>」</a:t>
            </a:r>
            <a:endParaRPr kumimoji="1" lang="en-US" altLang="ja-JP" sz="1050" dirty="0" smtClean="0">
              <a:latin typeface="JKゴシックM" panose="02000600000000000000" pitchFamily="2" charset="-128"/>
              <a:ea typeface="JKゴシックM" panose="02000600000000000000" pitchFamily="2" charset="-128"/>
            </a:endParaRPr>
          </a:p>
          <a:p>
            <a:pPr algn="ctr"/>
            <a:r>
              <a:rPr lang="ja-JP" altLang="en-US" sz="1050" dirty="0" smtClean="0">
                <a:solidFill>
                  <a:srgbClr val="FF0000"/>
                </a:solidFill>
                <a:latin typeface="JKゴシックM" panose="02000600000000000000" pitchFamily="2" charset="-128"/>
                <a:ea typeface="JKゴシックM" panose="02000600000000000000" pitchFamily="2" charset="-128"/>
              </a:rPr>
              <a:t>０９７２－４３－３９７１</a:t>
            </a:r>
            <a:r>
              <a:rPr lang="ja-JP" altLang="en-US" sz="1050" dirty="0" smtClean="0">
                <a:latin typeface="JKゴシックM" panose="02000600000000000000" pitchFamily="2" charset="-128"/>
                <a:ea typeface="JKゴシックM" panose="02000600000000000000" pitchFamily="2" charset="-128"/>
              </a:rPr>
              <a:t>まで！</a:t>
            </a:r>
            <a:endParaRPr kumimoji="1" lang="en-US" altLang="ja-JP" sz="1050" dirty="0" smtClean="0">
              <a:latin typeface="JKゴシックM" panose="02000600000000000000" pitchFamily="2" charset="-128"/>
              <a:ea typeface="JKゴシックM" panose="02000600000000000000" pitchFamily="2" charset="-128"/>
            </a:endParaRPr>
          </a:p>
        </p:txBody>
      </p:sp>
      <p:pic>
        <p:nvPicPr>
          <p:cNvPr id="27" name="図 2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2163" y="1550027"/>
            <a:ext cx="891636" cy="680003"/>
          </a:xfrm>
          <a:prstGeom prst="rect">
            <a:avLst/>
          </a:prstGeom>
        </p:spPr>
      </p:pic>
      <p:sp>
        <p:nvSpPr>
          <p:cNvPr id="3" name="正方形/長方形 2"/>
          <p:cNvSpPr/>
          <p:nvPr/>
        </p:nvSpPr>
        <p:spPr>
          <a:xfrm>
            <a:off x="3041359" y="7020272"/>
            <a:ext cx="3955611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000" b="1" dirty="0" smtClean="0">
                <a:latin typeface="ゆず ポップ A [M] Bold" panose="02000609000000000000" pitchFamily="1" charset="-128"/>
                <a:ea typeface="ゆず ポップ A [M] Bold" panose="02000609000000000000" pitchFamily="1" charset="-128"/>
              </a:rPr>
              <a:t>深島のこと・マリンスポーツ・深島食堂・宿泊・その他</a:t>
            </a:r>
            <a:endParaRPr lang="en-US" altLang="ja-JP" sz="2000" b="1" dirty="0" smtClean="0">
              <a:latin typeface="ゆず ポップ A [M] Bold" panose="02000609000000000000" pitchFamily="1" charset="-128"/>
              <a:ea typeface="ゆず ポップ A [M] Bold" panose="02000609000000000000" pitchFamily="1" charset="-128"/>
            </a:endParaRPr>
          </a:p>
          <a:p>
            <a:r>
              <a:rPr lang="ja-JP" altLang="en-US" sz="2000" b="1" dirty="0" smtClean="0">
                <a:latin typeface="ゆず ポップ A [M] Bold" panose="02000609000000000000" pitchFamily="1" charset="-128"/>
                <a:ea typeface="ゆず ポップ A [M] Bold" panose="02000609000000000000" pitchFamily="1" charset="-128"/>
              </a:rPr>
              <a:t>お問い合わせ</a:t>
            </a:r>
            <a:endParaRPr lang="en-US" altLang="ja-JP" sz="2000" b="1" dirty="0" smtClean="0">
              <a:latin typeface="ゆず ポップ A [M] Bold" panose="02000609000000000000" pitchFamily="1" charset="-128"/>
              <a:ea typeface="ゆず ポップ A [M] Bold" panose="02000609000000000000" pitchFamily="1" charset="-128"/>
            </a:endParaRPr>
          </a:p>
          <a:p>
            <a:r>
              <a:rPr lang="ja-JP" altLang="en-US" sz="2400" b="1" dirty="0">
                <a:latin typeface="ゆず ポップ A [M] Bold" panose="02000609000000000000" pitchFamily="1" charset="-128"/>
                <a:ea typeface="ゆず ポップ A [M] Bold" panose="02000609000000000000" pitchFamily="1" charset="-128"/>
              </a:rPr>
              <a:t>　</a:t>
            </a:r>
            <a:r>
              <a:rPr lang="en-US" altLang="ja-JP" sz="3200" b="1" dirty="0" smtClean="0">
                <a:solidFill>
                  <a:srgbClr val="FF0000"/>
                </a:solidFill>
                <a:latin typeface="ゆず ポップ A [M] Bold" panose="02000609000000000000" pitchFamily="1" charset="-128"/>
                <a:ea typeface="ゆず ポップ A [M] Bold" panose="02000609000000000000" pitchFamily="1" charset="-128"/>
              </a:rPr>
              <a:t>080-5289-2280</a:t>
            </a:r>
            <a:endParaRPr lang="en-US" altLang="ja-JP" sz="3200" b="1" dirty="0">
              <a:solidFill>
                <a:srgbClr val="FF0000"/>
              </a:solidFill>
              <a:latin typeface="ゆず ポップ A [M] Bold" panose="02000609000000000000" pitchFamily="1" charset="-128"/>
              <a:ea typeface="ゆず ポップ A [M] Bold" panose="02000609000000000000" pitchFamily="1" charset="-128"/>
            </a:endParaRPr>
          </a:p>
          <a:p>
            <a:r>
              <a:rPr lang="ja-JP" altLang="en-US" b="1" dirty="0" smtClean="0">
                <a:latin typeface="ゆず ポップ A [M] Bold" panose="02000609000000000000" pitchFamily="1" charset="-128"/>
                <a:ea typeface="ゆず ポップ A [M] Bold" panose="02000609000000000000" pitchFamily="1" charset="-128"/>
              </a:rPr>
              <a:t>　　　（でぃ</a:t>
            </a:r>
            <a:r>
              <a:rPr lang="ja-JP" altLang="en-US" b="1" dirty="0">
                <a:latin typeface="ゆず ポップ A [M] Bold" panose="02000609000000000000" pitchFamily="1" charset="-128"/>
                <a:ea typeface="ゆず ポップ A [M] Bold" panose="02000609000000000000" pitchFamily="1" charset="-128"/>
              </a:rPr>
              <a:t>ー</a:t>
            </a:r>
            <a:r>
              <a:rPr lang="ja-JP" altLang="en-US" b="1" dirty="0" err="1">
                <a:latin typeface="ゆず ポップ A [M] Bold" panose="02000609000000000000" pitchFamily="1" charset="-128"/>
                <a:ea typeface="ゆず ポップ A [M] Bold" panose="02000609000000000000" pitchFamily="1" charset="-128"/>
              </a:rPr>
              <a:t>ぷまりん</a:t>
            </a:r>
            <a:r>
              <a:rPr lang="ja-JP" altLang="en-US" b="1" dirty="0">
                <a:latin typeface="ゆず ポップ A [M] Bold" panose="02000609000000000000" pitchFamily="1" charset="-128"/>
                <a:ea typeface="ゆず ポップ A [M] Bold" panose="02000609000000000000" pitchFamily="1" charset="-128"/>
              </a:rPr>
              <a:t>　</a:t>
            </a:r>
            <a:r>
              <a:rPr lang="ja-JP" altLang="en-US" b="1" dirty="0" smtClean="0">
                <a:latin typeface="ゆず ポップ A [M] Bold" panose="02000609000000000000" pitchFamily="1" charset="-128"/>
                <a:ea typeface="ゆず ポップ A [M] Bold" panose="02000609000000000000" pitchFamily="1" charset="-128"/>
              </a:rPr>
              <a:t>安部）</a:t>
            </a:r>
            <a:endParaRPr lang="en-US" altLang="ja-JP" b="1" dirty="0" smtClean="0">
              <a:latin typeface="ゆず ポップ A [M] Bold" panose="02000609000000000000" pitchFamily="1" charset="-128"/>
              <a:ea typeface="ゆず ポップ A [M] Bold" panose="02000609000000000000" pitchFamily="1" charset="-128"/>
            </a:endParaRPr>
          </a:p>
          <a:p>
            <a:r>
              <a:rPr lang="ja-JP" altLang="en-US" b="1" dirty="0" smtClean="0">
                <a:latin typeface="ゆず ポップ A [M] Bold" panose="02000609000000000000" pitchFamily="1" charset="-128"/>
                <a:ea typeface="ゆず ポップ A [M] Bold" panose="02000609000000000000" pitchFamily="1" charset="-128"/>
              </a:rPr>
              <a:t>　　　　　</a:t>
            </a:r>
            <a:r>
              <a:rPr lang="ja-JP" altLang="en-US" sz="1400" b="1" dirty="0" smtClean="0">
                <a:latin typeface="ゆず ポップ A [M] Bold" panose="02000609000000000000" pitchFamily="1" charset="-128"/>
                <a:ea typeface="ゆず ポップ A [M] Bold" panose="02000609000000000000" pitchFamily="1" charset="-128"/>
              </a:rPr>
              <a:t>お気軽にお電話ください♪</a:t>
            </a:r>
            <a:endParaRPr lang="en-US" altLang="ja-JP" sz="1400" b="1" dirty="0">
              <a:latin typeface="ゆず ポップ A [M] Bold" panose="02000609000000000000" pitchFamily="1" charset="-128"/>
              <a:ea typeface="ゆず ポップ A [M] Bold" panose="02000609000000000000" pitchFamily="1" charset="-128"/>
            </a:endParaRPr>
          </a:p>
        </p:txBody>
      </p:sp>
      <p:sp>
        <p:nvSpPr>
          <p:cNvPr id="7" name="正方形/長方形 6"/>
          <p:cNvSpPr/>
          <p:nvPr/>
        </p:nvSpPr>
        <p:spPr>
          <a:xfrm>
            <a:off x="3737687" y="5663633"/>
            <a:ext cx="302330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1600" dirty="0" smtClean="0">
                <a:latin typeface="ゆず ポップ A [M] Regular" panose="02000609000000000000" pitchFamily="1" charset="-128"/>
                <a:ea typeface="ゆず ポップ A [M] Regular" panose="02000609000000000000" pitchFamily="1" charset="-128"/>
              </a:rPr>
              <a:t>宿泊</a:t>
            </a:r>
            <a:r>
              <a:rPr lang="ja-JP" altLang="en-US" sz="1600" dirty="0">
                <a:latin typeface="ゆず ポップ A [M] Regular" panose="02000609000000000000" pitchFamily="1" charset="-128"/>
                <a:ea typeface="ゆず ポップ A [M] Regular" panose="02000609000000000000" pitchFamily="1" charset="-128"/>
              </a:rPr>
              <a:t>や平日限定</a:t>
            </a:r>
            <a:r>
              <a:rPr lang="ja-JP" altLang="en-US" sz="1600" dirty="0" smtClean="0">
                <a:latin typeface="ゆず ポップ A [M] Regular" panose="02000609000000000000" pitchFamily="1" charset="-128"/>
                <a:ea typeface="ゆず ポップ A [M] Regular" panose="02000609000000000000" pitchFamily="1" charset="-128"/>
              </a:rPr>
              <a:t>の</a:t>
            </a:r>
            <a:endParaRPr lang="en-US" altLang="ja-JP" sz="1600" dirty="0" smtClean="0">
              <a:latin typeface="ゆず ポップ A [M] Regular" panose="02000609000000000000" pitchFamily="1" charset="-128"/>
              <a:ea typeface="ゆず ポップ A [M] Regular" panose="02000609000000000000" pitchFamily="1" charset="-128"/>
            </a:endParaRPr>
          </a:p>
          <a:p>
            <a:r>
              <a:rPr lang="ja-JP" altLang="en-US" sz="1600" dirty="0" smtClean="0">
                <a:latin typeface="ゆず ポップ A [M] Regular" panose="02000609000000000000" pitchFamily="1" charset="-128"/>
                <a:ea typeface="ゆず ポップ A [M] Regular" panose="02000609000000000000" pitchFamily="1" charset="-128"/>
              </a:rPr>
              <a:t>工作体験なども</a:t>
            </a:r>
            <a:endParaRPr lang="en-US" altLang="ja-JP" sz="1600" dirty="0" smtClean="0">
              <a:latin typeface="ゆず ポップ A [M] Regular" panose="02000609000000000000" pitchFamily="1" charset="-128"/>
              <a:ea typeface="ゆず ポップ A [M] Regular" panose="02000609000000000000" pitchFamily="1" charset="-128"/>
            </a:endParaRPr>
          </a:p>
          <a:p>
            <a:r>
              <a:rPr lang="ja-JP" altLang="en-US" sz="1600" dirty="0" smtClean="0">
                <a:latin typeface="ゆず ポップ A [M] Regular" panose="02000609000000000000" pitchFamily="1" charset="-128"/>
                <a:ea typeface="ゆず ポップ A [M] Regular" panose="02000609000000000000" pitchFamily="1" charset="-128"/>
              </a:rPr>
              <a:t>受け付け中！</a:t>
            </a:r>
            <a:endParaRPr lang="en-US" altLang="ja-JP" sz="1600" dirty="0">
              <a:latin typeface="ゆず ポップ A [M] Regular" panose="02000609000000000000" pitchFamily="1" charset="-128"/>
              <a:ea typeface="ゆず ポップ A [M] Regular" panose="02000609000000000000" pitchFamily="1" charset="-128"/>
            </a:endParaRPr>
          </a:p>
        </p:txBody>
      </p:sp>
      <p:pic>
        <p:nvPicPr>
          <p:cNvPr id="9" name="図 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32602" y="4595481"/>
            <a:ext cx="1632827" cy="91846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6" name="図 15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75224" y="5145019"/>
            <a:ext cx="1162872" cy="155049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6" name="角丸四角形 25"/>
          <p:cNvSpPr/>
          <p:nvPr/>
        </p:nvSpPr>
        <p:spPr>
          <a:xfrm>
            <a:off x="2981263" y="6920751"/>
            <a:ext cx="3779728" cy="2187753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ysClr val="windowText" lastClr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658456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464</TotalTime>
  <Words>175</Words>
  <Application>Microsoft Office PowerPoint</Application>
  <PresentationFormat>画面に合わせる (4:3)</PresentationFormat>
  <Paragraphs>51</Paragraphs>
  <Slides>1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2" baseType="lpstr">
      <vt:lpstr>Office ​​テーマ</vt:lpstr>
      <vt:lpstr>PowerPoint プレゼンテーション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達也</dc:creator>
  <cp:lastModifiedBy>sta15</cp:lastModifiedBy>
  <cp:revision>19</cp:revision>
  <cp:lastPrinted>2016-06-15T00:43:44Z</cp:lastPrinted>
  <dcterms:created xsi:type="dcterms:W3CDTF">2016-06-08T07:00:42Z</dcterms:created>
  <dcterms:modified xsi:type="dcterms:W3CDTF">2016-06-15T03:16:31Z</dcterms:modified>
</cp:coreProperties>
</file>